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1AA8FB68-96D0-4846-8237-D1F1CDD450DF}">
  <a:tblStyle styleName="Table_0" styleId="{1AA8FB68-96D0-4846-8237-D1F1CDD450DF}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</a:tcStyle>
    </a:wholeTbl>
  </a:tblStyle>
  <a:tblStyle styleName="Table_1" styleId="{E9DAD76D-EEDC-4AAF-8285-949FFB30AF23}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</a:tcStyle>
    </a:wholeTbl>
  </a:tblStyle>
  <a:tblStyle styleName="Table_2" styleId="{152E0AE2-7579-4828-B259-51B4EE7306A1}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</a:tcStyle>
    </a:wholeTbl>
  </a:tblStyle>
  <a:tblStyle styleName="Table_3" styleId="{886789ED-0F79-46F0-9403-6C17DF5AD39A}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theme/theme3.xml" Type="http://schemas.openxmlformats.org/officeDocument/2006/relationships/theme" Id="rId1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0" name="Shape 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" name="Shape 3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0" name="Shape 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0" name="Shape 1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6" name="Shape 1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2" name="Shape 1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3" name="Shape 11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8" name="Shape 1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9" name="Shape 11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5" name="Shape 1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6" name="Shape 12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6" name="Shape 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" name="Shape 3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8" name="Shape 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" name="Shape 4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Stochastic Gradient Descent was used because it works faster and more efficiently.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4" name="Shape 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6" name="Shape 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2" name="Shape 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0" name="Shape 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/>
          <p:nvPr/>
        </p:nvSpPr>
        <p:spPr>
          <a:xfrm rot="10800000" flipH="1">
            <a:off y="4124512" x="0"/>
            <a:ext cy="949799" cx="84582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" name="Shape 9"/>
          <p:cNvSpPr txBox="1"/>
          <p:nvPr>
            <p:ph type="ctrTitle"/>
          </p:nvPr>
        </p:nvSpPr>
        <p:spPr>
          <a:xfrm>
            <a:off y="1734342" x="685800"/>
            <a:ext cy="22454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y="4124476" x="685800"/>
            <a:ext cy="949799" cx="77724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Clr>
                <a:schemeClr val="lt2"/>
              </a:buClr>
              <a:buNone/>
              <a:defRPr b="1">
                <a:solidFill>
                  <a:schemeClr val="lt2"/>
                </a:solidFill>
              </a:defRPr>
            </a:lvl1pPr>
            <a:lvl2pPr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2pPr>
            <a:lvl3pPr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3pPr>
            <a:lvl4pPr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4pPr>
            <a:lvl5pPr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5pPr>
            <a:lvl6pPr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6pPr>
            <a:lvl7pPr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7pPr>
            <a:lvl8pPr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8pPr>
            <a:lvl9pPr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1" name="Shape 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" name="Shape 12"/>
          <p:cNvSpPr/>
          <p:nvPr/>
        </p:nvSpPr>
        <p:spPr>
          <a:xfrm>
            <a:off y="274636" x="0"/>
            <a:ext cy="1554300" cx="8686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" name="Shape 13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y="1947332" x="457200"/>
            <a:ext cy="46202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5" name="Shape 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" name="Shape 16"/>
          <p:cNvSpPr/>
          <p:nvPr/>
        </p:nvSpPr>
        <p:spPr>
          <a:xfrm>
            <a:off y="274636" x="0"/>
            <a:ext cy="1554300" cx="8686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" name="Shape 17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y="1947332" x="457200"/>
            <a:ext cy="4620299" cx="40302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2" type="body"/>
          </p:nvPr>
        </p:nvSpPr>
        <p:spPr>
          <a:xfrm>
            <a:off y="1949211" x="4656667"/>
            <a:ext cy="4620299" cx="40302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0" name="Shape 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" name="Shape 21"/>
          <p:cNvSpPr/>
          <p:nvPr/>
        </p:nvSpPr>
        <p:spPr>
          <a:xfrm>
            <a:off y="274636" x="0"/>
            <a:ext cy="1554300" cx="8686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" name="Shape 22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3" name="Shape 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" name="Shape 24"/>
          <p:cNvSpPr/>
          <p:nvPr/>
        </p:nvSpPr>
        <p:spPr>
          <a:xfrm>
            <a:off y="5875078" x="0"/>
            <a:ext cy="692700" cx="8686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2400">
                <a:solidFill>
                  <a:schemeClr val="lt1"/>
                </a:solidFill>
              </a:defRPr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6" name="Shape 26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947332" x="457200"/>
            <a:ext cy="46202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dk2"/>
              </a:buClr>
              <a:buSzPct val="100000"/>
              <a:defRPr sz="3000">
                <a:solidFill>
                  <a:schemeClr val="dk2"/>
                </a:solidFill>
              </a:defRPr>
            </a:lvl1pPr>
            <a:lvl2pPr>
              <a:spcBef>
                <a:spcPts val="480"/>
              </a:spcBef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youtube.com/v/KgtCejqGOVE" Type="http://schemas.openxmlformats.org/officeDocument/2006/relationships/hyperlink" TargetMode="External" Id="rId4"/><Relationship Target="../media/image01.jpg" Type="http://schemas.openxmlformats.org/officeDocument/2006/relationships/image" Id="rId5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4"/><Relationship Target="../media/image02.pn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 txBox="1"/>
          <p:nvPr>
            <p:ph type="ctrTitle"/>
          </p:nvPr>
        </p:nvSpPr>
        <p:spPr>
          <a:xfrm>
            <a:off y="1734342" x="685800"/>
            <a:ext cy="22454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Mid-Term Report</a:t>
            </a:r>
          </a:p>
        </p:txBody>
      </p:sp>
      <p:sp>
        <p:nvSpPr>
          <p:cNvPr id="29" name="Shape 29"/>
          <p:cNvSpPr txBox="1"/>
          <p:nvPr>
            <p:ph idx="1" type="subTitle"/>
          </p:nvPr>
        </p:nvSpPr>
        <p:spPr>
          <a:xfrm>
            <a:off y="4056058" x="842625"/>
            <a:ext cy="1046400" cx="81560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algn="l" rtl="0">
              <a:spcBef>
                <a:spcPts val="0"/>
              </a:spcBef>
              <a:buNone/>
            </a:pPr>
            <a:r>
              <a:rPr sz="2400" lang="en"/>
              <a:t>Juweek Adolphe	   						Zhaoyu Li </a:t>
            </a:r>
          </a:p>
          <a:p>
            <a:pPr algn="l">
              <a:spcBef>
                <a:spcPts val="0"/>
              </a:spcBef>
              <a:buNone/>
            </a:pPr>
            <a:r>
              <a:rPr sz="2400" lang="en"/>
              <a:t>  Ressi Miranda                    				Dr. Shang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Results</a:t>
            </a:r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y="1947332" x="457200"/>
            <a:ext cy="4620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aphicFrame>
        <p:nvGraphicFramePr>
          <p:cNvPr id="86" name="Shape 86"/>
          <p:cNvGraphicFramePr/>
          <p:nvPr/>
        </p:nvGraphicFramePr>
        <p:xfrm>
          <a:off y="2476500" x="647700"/>
          <a:ext cy="3000000" cx="3000000"/>
        </p:xfrm>
        <a:graphic>
          <a:graphicData uri="http://schemas.openxmlformats.org/drawingml/2006/table">
            <a:tbl>
              <a:tblPr>
                <a:noFill/>
                <a:tableStyleId>{1AA8FB68-96D0-4846-8237-D1F1CDD450DF}</a:tableStyleId>
              </a:tblPr>
              <a:tblGrid>
                <a:gridCol w="1034150"/>
                <a:gridCol w="1034150"/>
                <a:gridCol w="1034150"/>
                <a:gridCol w="1034150"/>
                <a:gridCol w="1034150"/>
                <a:gridCol w="1034150"/>
                <a:gridCol w="103415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R="28575" marB="19050" marT="19050" anchor="b" marL="2857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Tfidf/Bi</a:t>
                      </a:r>
                    </a:p>
                  </a:txBody>
                  <a:tcPr marR="28575" marB="19050" marT="19050" anchor="b" marL="2857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Tfidf/Uni</a:t>
                      </a:r>
                    </a:p>
                  </a:txBody>
                  <a:tcPr marR="28575" marB="19050" marT="19050" anchor="b" marL="2857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Count/Bi</a:t>
                      </a:r>
                    </a:p>
                  </a:txBody>
                  <a:tcPr marR="28575" marB="19050" marT="19050" anchor="b" marL="2857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Count/Uni</a:t>
                      </a:r>
                    </a:p>
                  </a:txBody>
                  <a:tcPr marR="28575" marB="19050" marT="19050" anchor="b" marL="2857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Hash/Bi</a:t>
                      </a:r>
                    </a:p>
                  </a:txBody>
                  <a:tcPr marR="28575" marB="19050" marT="19050" anchor="b" marL="2857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Hash/Uni</a:t>
                      </a:r>
                    </a:p>
                  </a:txBody>
                  <a:tcPr marR="28575" marB="19050" marT="19050" anchor="b" marL="2857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MultinomialNB</a:t>
                      </a:r>
                    </a:p>
                  </a:txBody>
                  <a:tcPr marR="28575" marB="19050" marT="19050" anchor="b" marL="2857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0.550637716</a:t>
                      </a:r>
                    </a:p>
                  </a:txBody>
                  <a:tcPr marR="28575" marB="19050" marT="19050" anchor="b" marL="2857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0.550101526</a:t>
                      </a:r>
                    </a:p>
                  </a:txBody>
                  <a:tcPr marR="28575" marB="19050" marT="19050" anchor="b" marL="2857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0.55132977</a:t>
                      </a:r>
                    </a:p>
                  </a:txBody>
                  <a:tcPr marR="28575" marB="19050" marT="19050" anchor="b" marL="2857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0.550564977</a:t>
                      </a:r>
                    </a:p>
                  </a:txBody>
                  <a:tcPr marR="28575" marB="19050" marT="19050" anchor="b" marL="2857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0.548096016</a:t>
                      </a:r>
                    </a:p>
                  </a:txBody>
                  <a:tcPr marR="28575" marB="19050" marT="19050" anchor="b" marL="2857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0.549712898</a:t>
                      </a:r>
                    </a:p>
                  </a:txBody>
                  <a:tcPr marR="28575" marB="19050" marT="19050" anchor="b" marL="2857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BernoulliNB</a:t>
                      </a:r>
                    </a:p>
                  </a:txBody>
                  <a:tcPr marR="28575" marB="19050" marT="19050" anchor="b" marL="2857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0.550633557</a:t>
                      </a:r>
                    </a:p>
                  </a:txBody>
                  <a:tcPr marR="28575" marB="19050" marT="19050" anchor="b" marL="2857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0.550633557</a:t>
                      </a:r>
                    </a:p>
                  </a:txBody>
                  <a:tcPr marR="28575" marB="19050" marT="19050" anchor="b" marL="2857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0.550633557</a:t>
                      </a:r>
                    </a:p>
                  </a:txBody>
                  <a:tcPr marR="28575" marB="19050" marT="19050" anchor="b" marL="2857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0.550633557</a:t>
                      </a:r>
                    </a:p>
                  </a:txBody>
                  <a:tcPr marR="28575" marB="19050" marT="19050" anchor="b" marL="2857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0.548104329</a:t>
                      </a:r>
                    </a:p>
                  </a:txBody>
                  <a:tcPr marR="28575" marB="19050" marT="19050" anchor="b" marL="2857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0.548104329</a:t>
                      </a:r>
                    </a:p>
                  </a:txBody>
                  <a:tcPr marR="28575" marB="19050" marT="19050" anchor="b" marL="2857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SVM</a:t>
                      </a:r>
                    </a:p>
                  </a:txBody>
                  <a:tcPr marR="28575" marB="19050" marT="19050" anchor="b" marL="2857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0.51090564</a:t>
                      </a:r>
                    </a:p>
                  </a:txBody>
                  <a:tcPr marR="28575" marB="19050" marT="19050" anchor="b" marL="2857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0.51090564</a:t>
                      </a:r>
                    </a:p>
                  </a:txBody>
                  <a:tcPr marR="28575" marB="19050" marT="19050" anchor="b" marL="2857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0.51090564</a:t>
                      </a:r>
                    </a:p>
                  </a:txBody>
                  <a:tcPr marR="28575" marB="19050" marT="19050" anchor="b" marL="2857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0.51090564</a:t>
                      </a:r>
                    </a:p>
                  </a:txBody>
                  <a:tcPr marR="28575" marB="19050" marT="19050" anchor="b" marL="2857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0.51090564</a:t>
                      </a:r>
                    </a:p>
                  </a:txBody>
                  <a:tcPr marR="28575" marB="19050" marT="19050" anchor="b" marL="2857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0.51090564</a:t>
                      </a:r>
                    </a:p>
                  </a:txBody>
                  <a:tcPr marR="28575" marB="19050" marT="19050" anchor="b" marL="28575"/>
                </a:tc>
              </a:tr>
            </a:tbl>
          </a:graphicData>
        </a:graphic>
      </p:graphicFrame>
      <p:sp>
        <p:nvSpPr>
          <p:cNvPr id="87" name="Shape 87"/>
          <p:cNvSpPr txBox="1"/>
          <p:nvPr/>
        </p:nvSpPr>
        <p:spPr>
          <a:xfrm>
            <a:off y="2077350" x="3090900"/>
            <a:ext cy="535199" cx="29621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No Chi-Squared</a:t>
            </a:r>
          </a:p>
        </p:txBody>
      </p:sp>
      <p:graphicFrame>
        <p:nvGraphicFramePr>
          <p:cNvPr id="88" name="Shape 88"/>
          <p:cNvGraphicFramePr/>
          <p:nvPr/>
        </p:nvGraphicFramePr>
        <p:xfrm>
          <a:off y="4838700" x="647700"/>
          <a:ext cy="3000000" cx="3000000"/>
        </p:xfrm>
        <a:graphic>
          <a:graphicData uri="http://schemas.openxmlformats.org/drawingml/2006/table">
            <a:tbl>
              <a:tblPr>
                <a:noFill/>
                <a:tableStyleId>{E9DAD76D-EEDC-4AAF-8285-949FFB30AF23}</a:tableStyleId>
              </a:tblPr>
              <a:tblGrid>
                <a:gridCol w="1034150"/>
                <a:gridCol w="1034150"/>
                <a:gridCol w="1034150"/>
                <a:gridCol w="1034150"/>
                <a:gridCol w="1034150"/>
                <a:gridCol w="1034150"/>
                <a:gridCol w="103415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R="28575" marB="19050" marT="19050" anchor="b" marL="2857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Tfidf/Bi</a:t>
                      </a:r>
                    </a:p>
                  </a:txBody>
                  <a:tcPr marR="28575" marB="19050" marT="19050" anchor="b" marL="2857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Tfidf/Uni</a:t>
                      </a:r>
                    </a:p>
                  </a:txBody>
                  <a:tcPr marR="28575" marB="19050" marT="19050" anchor="b" marL="2857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Count/Bi</a:t>
                      </a:r>
                    </a:p>
                  </a:txBody>
                  <a:tcPr marR="28575" marB="19050" marT="19050" anchor="b" marL="2857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Count/Uni</a:t>
                      </a:r>
                    </a:p>
                  </a:txBody>
                  <a:tcPr marR="28575" marB="19050" marT="19050" anchor="b" marL="2857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Hash/Bi</a:t>
                      </a:r>
                    </a:p>
                  </a:txBody>
                  <a:tcPr marR="28575" marB="19050" marT="19050" anchor="b" marL="2857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Hash/Uni</a:t>
                      </a:r>
                    </a:p>
                  </a:txBody>
                  <a:tcPr marR="28575" marB="19050" marT="19050" anchor="b" marL="2857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MultinomialNB</a:t>
                      </a:r>
                    </a:p>
                  </a:txBody>
                  <a:tcPr marR="28575" marB="19050" marT="19050" anchor="b" marL="2857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0.541179586</a:t>
                      </a:r>
                    </a:p>
                  </a:txBody>
                  <a:tcPr marR="28575" marB="19050" marT="19050" anchor="b" marL="2857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0.540986305</a:t>
                      </a:r>
                    </a:p>
                  </a:txBody>
                  <a:tcPr marR="28575" marB="19050" marT="19050" anchor="b" marL="2857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0.542239491</a:t>
                      </a:r>
                    </a:p>
                  </a:txBody>
                  <a:tcPr marR="28575" marB="19050" marT="19050" anchor="b" marL="2857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0.541505867</a:t>
                      </a:r>
                    </a:p>
                  </a:txBody>
                  <a:tcPr marR="28575" marB="19050" marT="19050" anchor="b" marL="2857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0.548867048</a:t>
                      </a:r>
                    </a:p>
                  </a:txBody>
                  <a:tcPr marR="28575" marB="19050" marT="19050" anchor="b" marL="2857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0.549660941</a:t>
                      </a:r>
                    </a:p>
                  </a:txBody>
                  <a:tcPr marR="28575" marB="19050" marT="19050" anchor="b" marL="2857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BernoulliNB</a:t>
                      </a:r>
                    </a:p>
                  </a:txBody>
                  <a:tcPr marR="28575" marB="19050" marT="19050" anchor="b" marL="2857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0.541210758</a:t>
                      </a:r>
                    </a:p>
                  </a:txBody>
                  <a:tcPr marR="28575" marB="19050" marT="19050" anchor="b" marL="2857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0.541210758</a:t>
                      </a:r>
                    </a:p>
                  </a:txBody>
                  <a:tcPr marR="28575" marB="19050" marT="19050" anchor="b" marL="2857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0.541809294</a:t>
                      </a:r>
                    </a:p>
                  </a:txBody>
                  <a:tcPr marR="28575" marB="19050" marT="19050" anchor="b" marL="2857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0.541809294</a:t>
                      </a:r>
                    </a:p>
                  </a:txBody>
                  <a:tcPr marR="28575" marB="19050" marT="19050" anchor="b" marL="2857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0.550138938</a:t>
                      </a:r>
                    </a:p>
                  </a:txBody>
                  <a:tcPr marR="28575" marB="19050" marT="19050" anchor="b" marL="2857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0.550138938</a:t>
                      </a:r>
                    </a:p>
                  </a:txBody>
                  <a:tcPr marR="28575" marB="19050" marT="19050" anchor="b" marL="2857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SVM</a:t>
                      </a:r>
                    </a:p>
                  </a:txBody>
                  <a:tcPr marR="28575" marB="19050" marT="19050" anchor="b" marL="2857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0.51090564</a:t>
                      </a:r>
                    </a:p>
                  </a:txBody>
                  <a:tcPr marR="28575" marB="19050" marT="19050" anchor="b" marL="2857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0.51090564</a:t>
                      </a:r>
                    </a:p>
                  </a:txBody>
                  <a:tcPr marR="28575" marB="19050" marT="19050" anchor="b" marL="2857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0.51090564</a:t>
                      </a:r>
                    </a:p>
                  </a:txBody>
                  <a:tcPr marR="28575" marB="19050" marT="19050" anchor="b" marL="2857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0.51090564</a:t>
                      </a:r>
                    </a:p>
                  </a:txBody>
                  <a:tcPr marR="28575" marB="19050" marT="19050" anchor="b" marL="2857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0.51090564</a:t>
                      </a:r>
                    </a:p>
                  </a:txBody>
                  <a:tcPr marR="28575" marB="19050" marT="19050" anchor="b" marL="2857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0.51090564</a:t>
                      </a:r>
                    </a:p>
                  </a:txBody>
                  <a:tcPr marR="28575" marB="19050" marT="19050" anchor="b" marL="28575"/>
                </a:tc>
              </a:tr>
            </a:tbl>
          </a:graphicData>
        </a:graphic>
      </p:graphicFrame>
      <p:sp>
        <p:nvSpPr>
          <p:cNvPr id="89" name="Shape 89"/>
          <p:cNvSpPr txBox="1"/>
          <p:nvPr/>
        </p:nvSpPr>
        <p:spPr>
          <a:xfrm>
            <a:off y="4392400" x="3035550"/>
            <a:ext cy="385800" cx="2725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Chi-Squared Implemented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Results</a:t>
            </a:r>
          </a:p>
        </p:txBody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y="1947332" x="457200"/>
            <a:ext cy="4620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aphicFrame>
        <p:nvGraphicFramePr>
          <p:cNvPr id="96" name="Shape 96"/>
          <p:cNvGraphicFramePr/>
          <p:nvPr/>
        </p:nvGraphicFramePr>
        <p:xfrm>
          <a:off y="2476500" x="647700"/>
          <a:ext cy="3000000" cx="3000000"/>
        </p:xfrm>
        <a:graphic>
          <a:graphicData uri="http://schemas.openxmlformats.org/drawingml/2006/table">
            <a:tbl>
              <a:tblPr>
                <a:noFill/>
                <a:tableStyleId>{152E0AE2-7579-4828-B259-51B4EE7306A1}</a:tableStyleId>
              </a:tblPr>
              <a:tblGrid>
                <a:gridCol w="1034150"/>
                <a:gridCol w="1034150"/>
                <a:gridCol w="1034150"/>
                <a:gridCol w="1034150"/>
                <a:gridCol w="1034150"/>
                <a:gridCol w="1034150"/>
                <a:gridCol w="103415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R="28575" marB="19050" marT="19050" anchor="b" marL="2857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Tfidf/Bi</a:t>
                      </a:r>
                    </a:p>
                  </a:txBody>
                  <a:tcPr marR="28575" marB="19050" marT="19050" anchor="b" marL="2857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Tfidf/Uni</a:t>
                      </a:r>
                    </a:p>
                  </a:txBody>
                  <a:tcPr marR="28575" marB="19050" marT="19050" anchor="b" marL="2857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Count/Bi</a:t>
                      </a:r>
                    </a:p>
                  </a:txBody>
                  <a:tcPr marR="28575" marB="19050" marT="19050" anchor="b" marL="2857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Count/Uni</a:t>
                      </a:r>
                    </a:p>
                  </a:txBody>
                  <a:tcPr marR="28575" marB="19050" marT="19050" anchor="b" marL="2857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Hash/Bi</a:t>
                      </a:r>
                    </a:p>
                  </a:txBody>
                  <a:tcPr marR="28575" marB="19050" marT="19050" anchor="b" marL="2857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Hash/Uni</a:t>
                      </a:r>
                    </a:p>
                  </a:txBody>
                  <a:tcPr marR="28575" marB="19050" marT="19050" anchor="b" marL="2857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MultinomialNB</a:t>
                      </a:r>
                    </a:p>
                  </a:txBody>
                  <a:tcPr marR="28575" marB="19050" marT="19050" anchor="b" marL="2857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0.550637716</a:t>
                      </a:r>
                    </a:p>
                  </a:txBody>
                  <a:tcPr marR="28575" marB="19050" marT="19050" anchor="b" marL="2857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0.550101526</a:t>
                      </a:r>
                    </a:p>
                  </a:txBody>
                  <a:tcPr marR="28575" marB="19050" marT="19050" anchor="b" marL="2857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0.55132977</a:t>
                      </a:r>
                    </a:p>
                  </a:txBody>
                  <a:tcPr marR="28575" marB="19050" marT="19050" anchor="b" marL="28575">
                    <a:solidFill>
                      <a:srgbClr val="FFFF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0.550564977</a:t>
                      </a:r>
                    </a:p>
                  </a:txBody>
                  <a:tcPr marR="28575" marB="19050" marT="19050" anchor="b" marL="2857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0.548096016</a:t>
                      </a:r>
                    </a:p>
                  </a:txBody>
                  <a:tcPr marR="28575" marB="19050" marT="19050" anchor="b" marL="2857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0.549712898</a:t>
                      </a:r>
                    </a:p>
                  </a:txBody>
                  <a:tcPr marR="28575" marB="19050" marT="19050" anchor="b" marL="2857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BernoulliNB</a:t>
                      </a:r>
                    </a:p>
                  </a:txBody>
                  <a:tcPr marR="28575" marB="19050" marT="19050" anchor="b" marL="2857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0.550633557</a:t>
                      </a:r>
                    </a:p>
                  </a:txBody>
                  <a:tcPr marR="28575" marB="19050" marT="19050" anchor="b" marL="2857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0.550633557</a:t>
                      </a:r>
                    </a:p>
                  </a:txBody>
                  <a:tcPr marR="28575" marB="19050" marT="19050" anchor="b" marL="2857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0.550633557</a:t>
                      </a:r>
                    </a:p>
                  </a:txBody>
                  <a:tcPr marR="28575" marB="19050" marT="19050" anchor="b" marL="2857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0.550633557</a:t>
                      </a:r>
                    </a:p>
                  </a:txBody>
                  <a:tcPr marR="28575" marB="19050" marT="19050" anchor="b" marL="2857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0.548104329</a:t>
                      </a:r>
                    </a:p>
                  </a:txBody>
                  <a:tcPr marR="28575" marB="19050" marT="19050" anchor="b" marL="2857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0.548104329</a:t>
                      </a:r>
                    </a:p>
                  </a:txBody>
                  <a:tcPr marR="28575" marB="19050" marT="19050" anchor="b" marL="2857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SVM</a:t>
                      </a:r>
                    </a:p>
                  </a:txBody>
                  <a:tcPr marR="28575" marB="19050" marT="19050" anchor="b" marL="2857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0.51090564</a:t>
                      </a:r>
                    </a:p>
                  </a:txBody>
                  <a:tcPr marR="28575" marB="19050" marT="19050" anchor="b" marL="2857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0.51090564</a:t>
                      </a:r>
                    </a:p>
                  </a:txBody>
                  <a:tcPr marR="28575" marB="19050" marT="19050" anchor="b" marL="2857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0.51090564</a:t>
                      </a:r>
                    </a:p>
                  </a:txBody>
                  <a:tcPr marR="28575" marB="19050" marT="19050" anchor="b" marL="2857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0.51090564</a:t>
                      </a:r>
                    </a:p>
                  </a:txBody>
                  <a:tcPr marR="28575" marB="19050" marT="19050" anchor="b" marL="2857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0.51090564</a:t>
                      </a:r>
                    </a:p>
                  </a:txBody>
                  <a:tcPr marR="28575" marB="19050" marT="19050" anchor="b" marL="2857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0.51090564</a:t>
                      </a:r>
                    </a:p>
                  </a:txBody>
                  <a:tcPr marR="28575" marB="19050" marT="19050" anchor="b" marL="28575"/>
                </a:tc>
              </a:tr>
            </a:tbl>
          </a:graphicData>
        </a:graphic>
      </p:graphicFrame>
      <p:sp>
        <p:nvSpPr>
          <p:cNvPr id="97" name="Shape 97"/>
          <p:cNvSpPr txBox="1"/>
          <p:nvPr/>
        </p:nvSpPr>
        <p:spPr>
          <a:xfrm>
            <a:off y="2077350" x="3090900"/>
            <a:ext cy="535199" cx="29621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No Chi-Squared</a:t>
            </a:r>
          </a:p>
        </p:txBody>
      </p:sp>
      <p:graphicFrame>
        <p:nvGraphicFramePr>
          <p:cNvPr id="98" name="Shape 98"/>
          <p:cNvGraphicFramePr/>
          <p:nvPr/>
        </p:nvGraphicFramePr>
        <p:xfrm>
          <a:off y="4838700" x="647700"/>
          <a:ext cy="3000000" cx="3000000"/>
        </p:xfrm>
        <a:graphic>
          <a:graphicData uri="http://schemas.openxmlformats.org/drawingml/2006/table">
            <a:tbl>
              <a:tblPr>
                <a:noFill/>
                <a:tableStyleId>{886789ED-0F79-46F0-9403-6C17DF5AD39A}</a:tableStyleId>
              </a:tblPr>
              <a:tblGrid>
                <a:gridCol w="1034150"/>
                <a:gridCol w="1034150"/>
                <a:gridCol w="1034150"/>
                <a:gridCol w="1034150"/>
                <a:gridCol w="1034150"/>
                <a:gridCol w="1034150"/>
                <a:gridCol w="103415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R="28575" marB="19050" marT="19050" anchor="b" marL="2857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Tfidf/Bi</a:t>
                      </a:r>
                    </a:p>
                  </a:txBody>
                  <a:tcPr marR="28575" marB="19050" marT="19050" anchor="b" marL="2857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Tfidf/Uni</a:t>
                      </a:r>
                    </a:p>
                  </a:txBody>
                  <a:tcPr marR="28575" marB="19050" marT="19050" anchor="b" marL="2857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Count/Bi</a:t>
                      </a:r>
                    </a:p>
                  </a:txBody>
                  <a:tcPr marR="28575" marB="19050" marT="19050" anchor="b" marL="2857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Count/Uni</a:t>
                      </a:r>
                    </a:p>
                  </a:txBody>
                  <a:tcPr marR="28575" marB="19050" marT="19050" anchor="b" marL="2857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Hash/Bi</a:t>
                      </a:r>
                    </a:p>
                  </a:txBody>
                  <a:tcPr marR="28575" marB="19050" marT="19050" anchor="b" marL="2857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Hash/Uni</a:t>
                      </a:r>
                    </a:p>
                  </a:txBody>
                  <a:tcPr marR="28575" marB="19050" marT="19050" anchor="b" marL="2857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MultinomialNB</a:t>
                      </a:r>
                    </a:p>
                  </a:txBody>
                  <a:tcPr marR="28575" marB="19050" marT="19050" anchor="b" marL="2857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0.541179586</a:t>
                      </a:r>
                    </a:p>
                  </a:txBody>
                  <a:tcPr marR="28575" marB="19050" marT="19050" anchor="b" marL="2857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0.540986305</a:t>
                      </a:r>
                    </a:p>
                  </a:txBody>
                  <a:tcPr marR="28575" marB="19050" marT="19050" anchor="b" marL="2857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0.542239491</a:t>
                      </a:r>
                    </a:p>
                  </a:txBody>
                  <a:tcPr marR="28575" marB="19050" marT="19050" anchor="b" marL="2857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0.541505867</a:t>
                      </a:r>
                    </a:p>
                  </a:txBody>
                  <a:tcPr marR="28575" marB="19050" marT="19050" anchor="b" marL="2857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0.548867048</a:t>
                      </a:r>
                    </a:p>
                  </a:txBody>
                  <a:tcPr marR="28575" marB="19050" marT="19050" anchor="b" marL="2857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0.549660941</a:t>
                      </a:r>
                    </a:p>
                  </a:txBody>
                  <a:tcPr marR="28575" marB="19050" marT="19050" anchor="b" marL="2857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BernoulliNB</a:t>
                      </a:r>
                    </a:p>
                  </a:txBody>
                  <a:tcPr marR="28575" marB="19050" marT="19050" anchor="b" marL="2857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0.541210758</a:t>
                      </a:r>
                    </a:p>
                  </a:txBody>
                  <a:tcPr marR="28575" marB="19050" marT="19050" anchor="b" marL="2857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0.541210758</a:t>
                      </a:r>
                    </a:p>
                  </a:txBody>
                  <a:tcPr marR="28575" marB="19050" marT="19050" anchor="b" marL="2857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0.541809294</a:t>
                      </a:r>
                    </a:p>
                  </a:txBody>
                  <a:tcPr marR="28575" marB="19050" marT="19050" anchor="b" marL="2857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0.541809294</a:t>
                      </a:r>
                    </a:p>
                  </a:txBody>
                  <a:tcPr marR="28575" marB="19050" marT="19050" anchor="b" marL="2857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0.550138938</a:t>
                      </a:r>
                    </a:p>
                  </a:txBody>
                  <a:tcPr marR="28575" marB="19050" marT="19050" anchor="b" marL="2857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0.550138938</a:t>
                      </a:r>
                    </a:p>
                  </a:txBody>
                  <a:tcPr marR="28575" marB="19050" marT="19050" anchor="b" marL="2857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SVM</a:t>
                      </a:r>
                    </a:p>
                  </a:txBody>
                  <a:tcPr marR="28575" marB="19050" marT="19050" anchor="b" marL="2857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0.51090564</a:t>
                      </a:r>
                    </a:p>
                  </a:txBody>
                  <a:tcPr marR="28575" marB="19050" marT="19050" anchor="b" marL="2857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0.51090564</a:t>
                      </a:r>
                    </a:p>
                  </a:txBody>
                  <a:tcPr marR="28575" marB="19050" marT="19050" anchor="b" marL="2857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0.51090564</a:t>
                      </a:r>
                    </a:p>
                  </a:txBody>
                  <a:tcPr marR="28575" marB="19050" marT="19050" anchor="b" marL="2857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0.51090564</a:t>
                      </a:r>
                    </a:p>
                  </a:txBody>
                  <a:tcPr marR="28575" marB="19050" marT="19050" anchor="b" marL="2857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0.51090564</a:t>
                      </a:r>
                    </a:p>
                  </a:txBody>
                  <a:tcPr marR="28575" marB="19050" marT="19050" anchor="b" marL="2857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0.51090564</a:t>
                      </a:r>
                    </a:p>
                  </a:txBody>
                  <a:tcPr marR="28575" marB="19050" marT="19050" anchor="b" marL="28575"/>
                </a:tc>
              </a:tr>
            </a:tbl>
          </a:graphicData>
        </a:graphic>
      </p:graphicFrame>
      <p:sp>
        <p:nvSpPr>
          <p:cNvPr id="99" name="Shape 99"/>
          <p:cNvSpPr txBox="1"/>
          <p:nvPr/>
        </p:nvSpPr>
        <p:spPr>
          <a:xfrm>
            <a:off y="4392400" x="3035550"/>
            <a:ext cy="385800" cx="2725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Chi-Squared Implemented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Findings</a:t>
            </a:r>
          </a:p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y="1947332" x="457200"/>
            <a:ext cy="4620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MultinomialNB and BernoulliNB dramatically outperformed SGD</a:t>
            </a:r>
          </a:p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Chi-squared generally reduces accuracy (30%)</a:t>
            </a:r>
          </a:p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Highest overall was about Count/Multinomial/Uni+Bi</a:t>
            </a:r>
          </a:p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No consistent correlation between difference in accuracy and usage of unigrams vs bigrams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9" name="Shape 1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does this mean?</a:t>
            </a:r>
          </a:p>
        </p:txBody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y="1947332" x="457200"/>
            <a:ext cy="4620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We do not know</a:t>
            </a:r>
          </a:p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Classifier can stand to be more accurate</a:t>
            </a:r>
          </a:p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Experiments with additional datasets/algorithms have to be completed first</a:t>
            </a:r>
          </a:p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Overall goal to scale to Big Data level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5" name="Shape 1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6" name="Shape 116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Future Work</a:t>
            </a:r>
          </a:p>
        </p:txBody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y="2018632" x="457200"/>
            <a:ext cy="4620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Figure out what makes our classifier less accurate from the standard</a:t>
            </a:r>
          </a:p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No improvement</a:t>
            </a:r>
          </a:p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Moving away from the previous project</a:t>
            </a:r>
          </a:p>
          <a:p>
            <a:pPr rtl="0" lvl="1" indent="-381000" marL="91440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Previous projects were reinventing the wheel</a:t>
            </a:r>
          </a:p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Implementing Naive Bayes in MapReduce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1" name="Shape 1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2" name="Shape 122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Demo of Text Classification</a:t>
            </a:r>
          </a:p>
        </p:txBody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y="1947332" x="457200"/>
            <a:ext cy="4620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4" name="Shape 124">
            <a:hlinkClick r:id="rId4"/>
          </p:cNvPr>
          <p:cNvSpPr/>
          <p:nvPr/>
        </p:nvSpPr>
        <p:spPr>
          <a:xfrm>
            <a:off y="1971475" x="1392375"/>
            <a:ext cy="4740450" cx="6096000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Outline (Edited)</a:t>
            </a:r>
          </a:p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y="1947332" x="457200"/>
            <a:ext cy="4620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Learning Experience</a:t>
            </a:r>
          </a:p>
          <a:p>
            <a:pPr rtl="0" lvl="1" indent="-381000" marL="91440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Machine Learning</a:t>
            </a:r>
          </a:p>
          <a:p>
            <a:pPr rtl="0" lvl="1" indent="-381000" marL="91440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Sentiment Analysis</a:t>
            </a:r>
          </a:p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Project</a:t>
            </a:r>
          </a:p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Results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Learning Experience</a:t>
            </a:r>
          </a:p>
        </p:txBody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y="1947332" x="457200"/>
            <a:ext cy="4620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Machine Learning Algorithms</a:t>
            </a:r>
          </a:p>
          <a:p>
            <a:pPr rtl="0" lvl="1" indent="-381000" marL="91440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Naive Bayes (probability)</a:t>
            </a:r>
          </a:p>
          <a:p>
            <a:pPr rtl="0" lvl="1" indent="-381000" marL="91440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Support Vector Machine (SVM)</a:t>
            </a:r>
          </a:p>
          <a:p>
            <a:pPr rtl="0" lvl="1" indent="-381000" marL="91440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Stochastic Gradient Descent</a:t>
            </a:r>
          </a:p>
          <a:p>
            <a:pPr lvl="0" indent="0" marL="45720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5" name="Shape 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Learning Experience</a:t>
            </a:r>
          </a:p>
        </p:txBody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y="1947332" x="457200"/>
            <a:ext cy="4620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Sentiment Analysis</a:t>
            </a:r>
          </a:p>
          <a:p>
            <a:pPr rtl="0" lvl="1" indent="-381000" marL="91440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classify text into a polarity</a:t>
            </a:r>
          </a:p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Text Classification into polarity categories </a:t>
            </a:r>
          </a:p>
          <a:p>
            <a:pPr rtl="0" lvl="1" indent="-381000" marL="91440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Naive Bayes: Bernoulli </a:t>
            </a:r>
          </a:p>
          <a:p>
            <a:pPr rtl="0" lvl="1" indent="-381000" marL="91440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Naive Bayes: Multinomial </a:t>
            </a:r>
          </a:p>
          <a:p>
            <a:pPr rtl="0" lvl="1" indent="-381000" marL="91440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Stochastic Gradient Descent</a:t>
            </a:r>
          </a:p>
          <a:p>
            <a:pPr rtl="0" lvl="1" indent="-381000" marL="91440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TF-IDF (Term frequency - inverse document frequency)</a:t>
            </a:r>
          </a:p>
          <a:p>
            <a:pPr rtl="0" lvl="1" indent="-381000" marL="91440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Chi-Square Test</a:t>
            </a:r>
          </a:p>
          <a:p>
            <a:pPr rtl="0" lvl="0" indent="0" marL="45720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1" name="Shape 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" name="Shape 52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Why?</a:t>
            </a:r>
          </a:p>
        </p:txBody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y="1947332" x="457200"/>
            <a:ext cy="4620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Improve the accuracy of the algorithms</a:t>
            </a:r>
          </a:p>
          <a:p>
            <a:pPr rtl="0" lvl="1" indent="-381000" marL="91440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Even by a little bit</a:t>
            </a:r>
          </a:p>
          <a:p>
            <a:pPr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Hope to get better results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Scheme/Project</a:t>
            </a:r>
          </a:p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y="1947332" x="457200"/>
            <a:ext cy="4620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Let’s make a comparison between the different algorithm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Comparing the algorithms accuracies</a:t>
            </a:r>
          </a:p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Changing up features extraction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Methodology</a:t>
            </a:r>
          </a:p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y="1947332" x="457200"/>
            <a:ext cy="4620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Extracting features</a:t>
            </a:r>
          </a:p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Make a feature vector</a:t>
            </a:r>
          </a:p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Select features</a:t>
            </a:r>
          </a:p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Remove features</a:t>
            </a:r>
          </a:p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Train Algorithm</a:t>
            </a:r>
          </a:p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Test Algorithm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Issues</a:t>
            </a:r>
          </a:p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y="1947332" x="457200"/>
            <a:ext cy="4620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Long time to train and cross-validate different Pipelines</a:t>
            </a:r>
          </a:p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Formatting of code prevented inclusion of alternative classifiers (KNearestNeighbors, DecisionTree)</a:t>
            </a:r>
          </a:p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Data set format might not be reliable (already processed)</a:t>
            </a:r>
          </a:p>
          <a:p>
            <a:pPr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Accuracy rates lower than expected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Results</a:t>
            </a:r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y="1947332" x="457200"/>
            <a:ext cy="4620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78" name="Shape 78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936146" x="-228603"/>
            <a:ext cy="2906225" cx="4709499"/>
          </a:xfrm>
          <a:prstGeom prst="rect">
            <a:avLst/>
          </a:prstGeom>
        </p:spPr>
      </p:pic>
      <p:pic>
        <p:nvPicPr>
          <p:cNvPr id="79" name="Shape 79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3043625" x="4499075"/>
            <a:ext cy="2806524" cx="4539749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modern">
  <a:themeElements>
    <a:clrScheme name="Custom 348">
      <a:dk1>
        <a:srgbClr val="000000"/>
      </a:dk1>
      <a:lt1>
        <a:srgbClr val="FFFFFF"/>
      </a:lt1>
      <a:dk2>
        <a:srgbClr val="191919"/>
      </a:dk2>
      <a:lt2>
        <a:srgbClr val="CCCCCC"/>
      </a:lt2>
      <a:accent1>
        <a:srgbClr val="7E5554"/>
      </a:accent1>
      <a:accent2>
        <a:srgbClr val="910A10"/>
      </a:accent2>
      <a:accent3>
        <a:srgbClr val="84294D"/>
      </a:accent3>
      <a:accent4>
        <a:srgbClr val="DA823B"/>
      </a:accent4>
      <a:accent5>
        <a:srgbClr val="625D3C"/>
      </a:accent5>
      <a:accent6>
        <a:srgbClr val="00384A"/>
      </a:accent6>
      <a:hlink>
        <a:srgbClr val="227A78"/>
      </a:hlink>
      <a:folHlink>
        <a:srgbClr val="394749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